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60" r:id="rId1"/>
  </p:sldMasterIdLst>
  <p:sldIdLst>
    <p:sldId id="257" r:id="rId2"/>
    <p:sldId id="256" r:id="rId3"/>
    <p:sldId id="260" r:id="rId4"/>
    <p:sldId id="261" r:id="rId5"/>
    <p:sldId id="272" r:id="rId6"/>
    <p:sldId id="273" r:id="rId7"/>
    <p:sldId id="274" r:id="rId8"/>
    <p:sldId id="259" r:id="rId9"/>
    <p:sldId id="258" r:id="rId10"/>
    <p:sldId id="263" r:id="rId11"/>
    <p:sldId id="264" r:id="rId12"/>
    <p:sldId id="265" r:id="rId13"/>
    <p:sldId id="266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8"/>
    <p:restoredTop sz="86450"/>
  </p:normalViewPr>
  <p:slideViewPr>
    <p:cSldViewPr snapToGrid="0" snapToObjects="1">
      <p:cViewPr varScale="1">
        <p:scale>
          <a:sx n="105" d="100"/>
          <a:sy n="105" d="100"/>
        </p:scale>
        <p:origin x="200" y="7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7/28/20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70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7/28/20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7747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7/28/20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89767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7/28/20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66103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7/28/20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012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E61D-D431-422C-9764-11DAFE33AB63}" type="datetimeFigureOut">
              <a:rPr lang="en-US" smtClean="0"/>
              <a:t>7/28/20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516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7/28/20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433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7/28/20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155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7/28/20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9463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7/28/20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8506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7/28/20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334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7/28/20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241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7/28/20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0760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9D6E9DEC-419B-4CC5-A080-3B06BD5A8291}" type="datetimeFigureOut">
              <a:rPr lang="en-US" smtClean="0"/>
              <a:t>7/28/20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35768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7/28/20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6309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  <p:sldLayoutId id="2147484072" r:id="rId12"/>
    <p:sldLayoutId id="2147484073" r:id="rId13"/>
    <p:sldLayoutId id="2147484074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E04247-3948-CF48-BACC-1385E591D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Eastwood Public School</a:t>
            </a:r>
            <a:br>
              <a:rPr lang="en-US" sz="3600" dirty="0"/>
            </a:br>
            <a:r>
              <a:rPr lang="en-US" sz="3600" dirty="0"/>
              <a:t>Online Parent Information Sessions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chemeClr val="bg2"/>
                </a:solidFill>
              </a:rPr>
              <a:t>Occupational Therapy</a:t>
            </a:r>
            <a:br>
              <a:rPr lang="en-US" sz="3600" dirty="0">
                <a:solidFill>
                  <a:schemeClr val="bg2"/>
                </a:solidFill>
              </a:rPr>
            </a:br>
            <a:r>
              <a:rPr lang="en-US" sz="3600" dirty="0">
                <a:solidFill>
                  <a:schemeClr val="bg2"/>
                </a:solidFill>
              </a:rPr>
              <a:t>Session 1: Introduction to OT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E7BC268-E655-BF45-B480-3042EAC0B6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Presented by Hazel Mujdeci – Peadiatric Occupational Therapist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8D780A-3560-C448-9905-6C4C2BA80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526" y="5306871"/>
            <a:ext cx="3073400" cy="12192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21014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6B699-E35B-FD49-B3F1-1A729D8F4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25" y="293688"/>
            <a:ext cx="3547533" cy="1618396"/>
          </a:xfrm>
        </p:spPr>
        <p:txBody>
          <a:bodyPr/>
          <a:lstStyle/>
          <a:p>
            <a:r>
              <a:rPr lang="en-US" sz="3600" dirty="0"/>
              <a:t>Routines and Schedules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D60CEA-A0A8-A548-9D81-CE5B16E1E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6863" y="1034857"/>
            <a:ext cx="6251575" cy="482619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4598F2-C4A0-4546-80DF-2F3AC0D9A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4317862"/>
          </a:xfrm>
        </p:spPr>
        <p:txBody>
          <a:bodyPr>
            <a:normAutofit lnSpcReduction="10000"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Set expectations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Set normalcy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Decrease anxiety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Child knows exactly what is going to happen everyday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Parent is required to be consistent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Child can switch ‘on’ before homework</a:t>
            </a:r>
          </a:p>
        </p:txBody>
      </p:sp>
    </p:spTree>
    <p:extLst>
      <p:ext uri="{BB962C8B-B14F-4D97-AF65-F5344CB8AC3E}">
        <p14:creationId xmlns:p14="http://schemas.microsoft.com/office/powerpoint/2010/main" val="3420185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52E42-7C56-B54C-9A44-6A71C1ADD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150" y="319088"/>
            <a:ext cx="3547533" cy="1618396"/>
          </a:xfrm>
        </p:spPr>
        <p:txBody>
          <a:bodyPr/>
          <a:lstStyle/>
          <a:p>
            <a:r>
              <a:rPr lang="en-US" sz="3200" dirty="0"/>
              <a:t>Reward Chart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ACADD8-B8F7-724C-B071-6A8917BF41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1263" y="833219"/>
            <a:ext cx="6857581" cy="481192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20E1AB-4B38-5548-881C-6EBEA77C1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77900" y="2260738"/>
            <a:ext cx="3746499" cy="3600311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Provide positive reinforcement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Provide child-chosen rewards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Something to work toward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Increase motivation </a:t>
            </a:r>
          </a:p>
        </p:txBody>
      </p:sp>
    </p:spTree>
    <p:extLst>
      <p:ext uri="{BB962C8B-B14F-4D97-AF65-F5344CB8AC3E}">
        <p14:creationId xmlns:p14="http://schemas.microsoft.com/office/powerpoint/2010/main" val="2641679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21AB5-7C4A-BB4F-B6D8-4EADC101E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150" y="141288"/>
            <a:ext cx="3547533" cy="1618396"/>
          </a:xfrm>
        </p:spPr>
        <p:txBody>
          <a:bodyPr/>
          <a:lstStyle/>
          <a:p>
            <a:r>
              <a:rPr lang="en-US" sz="2800" dirty="0"/>
              <a:t>Set time goals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992435-A573-E04F-939C-A918AE6D9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5849" y="823486"/>
            <a:ext cx="4834909" cy="5120114"/>
          </a:xfrm>
          <a:ln w="38100"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0DEF1-EB2C-4B41-B68F-550A901CD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901" y="2260738"/>
            <a:ext cx="3896784" cy="406386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An adult can concentrate for up to 40 minutes at a time. For children, it is between 4-20 minutes.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Provide short breaks in-between timer (5 mins on I-pad, dance break, play with toys).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Challenges children to try and get as much work done in the set time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780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5CB41-34F7-B047-B81E-5F38C2246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25" y="255588"/>
            <a:ext cx="3547533" cy="1618396"/>
          </a:xfrm>
        </p:spPr>
        <p:txBody>
          <a:bodyPr/>
          <a:lstStyle/>
          <a:p>
            <a:r>
              <a:rPr lang="en-US" sz="3200" dirty="0"/>
              <a:t>FOOD!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0BA14-5480-314A-B891-F3C1F1BA4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5633" y="76993"/>
            <a:ext cx="6252633" cy="751681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Studies show that what a child eats is directly correlated to their attention and concentration</a:t>
            </a:r>
          </a:p>
          <a:p>
            <a:r>
              <a:rPr lang="en-US" sz="2000" dirty="0"/>
              <a:t>Eating junk food or foods rich in sugar and caffeine can make children sluggish </a:t>
            </a:r>
          </a:p>
          <a:p>
            <a:r>
              <a:rPr lang="en-US" sz="2000" dirty="0"/>
              <a:t>Eating foods rich in proteins &amp; fatty fish have been studied to raise awareness and increase concentration levels:</a:t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dirty="0"/>
              <a:t>     - Fish</a:t>
            </a:r>
          </a:p>
          <a:p>
            <a:pPr marL="0" indent="0">
              <a:buNone/>
            </a:pPr>
            <a:r>
              <a:rPr lang="en-US" sz="2000" dirty="0"/>
              <a:t>     - Eggs</a:t>
            </a:r>
          </a:p>
          <a:p>
            <a:pPr marL="0" indent="0">
              <a:buNone/>
            </a:pPr>
            <a:r>
              <a:rPr lang="en-US" sz="2000" dirty="0"/>
              <a:t>     - Nuts</a:t>
            </a:r>
          </a:p>
          <a:p>
            <a:pPr marL="0" indent="0">
              <a:buNone/>
            </a:pPr>
            <a:r>
              <a:rPr lang="en-US" sz="2000" dirty="0"/>
              <a:t>     - Beans</a:t>
            </a:r>
          </a:p>
          <a:p>
            <a:pPr>
              <a:buFontTx/>
              <a:buChar char="-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4A9D35-A5FC-7847-B912-9BF038391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2641599"/>
            <a:ext cx="3581400" cy="23876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0CF425-E713-3745-A7C9-9C99B224845B}"/>
              </a:ext>
            </a:extLst>
          </p:cNvPr>
          <p:cNvSpPr txBox="1"/>
          <p:nvPr/>
        </p:nvSpPr>
        <p:spPr>
          <a:xfrm>
            <a:off x="6578600" y="4088973"/>
            <a:ext cx="2451100" cy="1880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     - Chickpeas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    - Lentils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    - Blueberries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    - Broccoli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5756CC-B7AE-FE46-A4F3-63A86247589F}"/>
              </a:ext>
            </a:extLst>
          </p:cNvPr>
          <p:cNvSpPr txBox="1"/>
          <p:nvPr/>
        </p:nvSpPr>
        <p:spPr>
          <a:xfrm>
            <a:off x="9029700" y="4088973"/>
            <a:ext cx="2692400" cy="1418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     - Dark chocolate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    - Oranges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429647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42DCD-750E-D44B-99AB-60AA96D3A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Movement Breaks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E6C8F1-652B-4146-9F48-72066AAE5D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Research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E99D53-60FB-7248-A513-9256D0120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941762"/>
          </a:xfrm>
        </p:spPr>
        <p:txBody>
          <a:bodyPr>
            <a:normAutofit/>
          </a:bodyPr>
          <a:lstStyle/>
          <a:p>
            <a:r>
              <a:rPr lang="en-US" dirty="0"/>
              <a:t>Research shows that information is more effectively retained when there are short breaks in between new material that is learnt. </a:t>
            </a:r>
          </a:p>
          <a:p>
            <a:r>
              <a:rPr lang="en-US" dirty="0"/>
              <a:t>Physical activity increases oxygen to the brain</a:t>
            </a:r>
          </a:p>
          <a:p>
            <a:r>
              <a:rPr lang="en-US" dirty="0"/>
              <a:t>Movement breaks allowing interruption in anxiety and any stress they make be experiencing</a:t>
            </a:r>
          </a:p>
          <a:p>
            <a:r>
              <a:rPr lang="en-US" dirty="0"/>
              <a:t>Allow for regulating children’s emotions 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39BF89-F3C2-3646-9CB3-23E0703299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dirty="0"/>
              <a:t>How?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81BD9C-B30A-664A-8440-B851EF85CA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06515" y="2751137"/>
            <a:ext cx="5194583" cy="3109913"/>
          </a:xfrm>
        </p:spPr>
        <p:txBody>
          <a:bodyPr>
            <a:normAutofit/>
          </a:bodyPr>
          <a:lstStyle/>
          <a:p>
            <a:r>
              <a:rPr lang="en-US" dirty="0"/>
              <a:t>Between homework activities </a:t>
            </a:r>
          </a:p>
          <a:p>
            <a:r>
              <a:rPr lang="en-US" dirty="0"/>
              <a:t>YouTube exercise video </a:t>
            </a:r>
          </a:p>
          <a:p>
            <a:r>
              <a:rPr lang="en-US" dirty="0"/>
              <a:t>10 star jumps </a:t>
            </a:r>
          </a:p>
          <a:p>
            <a:r>
              <a:rPr lang="en-US" dirty="0"/>
              <a:t>10 wall push ups </a:t>
            </a:r>
          </a:p>
        </p:txBody>
      </p:sp>
    </p:spTree>
    <p:extLst>
      <p:ext uri="{BB962C8B-B14F-4D97-AF65-F5344CB8AC3E}">
        <p14:creationId xmlns:p14="http://schemas.microsoft.com/office/powerpoint/2010/main" val="748179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730D-9582-F545-BF0A-35AAB96E1A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1" y="558801"/>
            <a:ext cx="10572000" cy="3861398"/>
          </a:xfrm>
        </p:spPr>
        <p:txBody>
          <a:bodyPr/>
          <a:lstStyle/>
          <a:p>
            <a:r>
              <a:rPr lang="en-US" sz="5000" dirty="0"/>
              <a:t>Thank you</a:t>
            </a:r>
            <a:r>
              <a:rPr lang="en-US" sz="5000" dirty="0">
                <a:sym typeface="Wingdings" pitchFamily="2" charset="2"/>
              </a:rPr>
              <a:t>!</a:t>
            </a:r>
            <a:br>
              <a:rPr lang="en-US" sz="3600" dirty="0">
                <a:sym typeface="Wingdings" pitchFamily="2" charset="2"/>
              </a:rPr>
            </a:br>
            <a:br>
              <a:rPr lang="en-US" sz="3600" dirty="0">
                <a:sym typeface="Wingdings" pitchFamily="2" charset="2"/>
              </a:rPr>
            </a:br>
            <a:r>
              <a:rPr lang="en-US" sz="3600" dirty="0">
                <a:sym typeface="Wingdings" pitchFamily="2" charset="2"/>
              </a:rPr>
              <a:t>Session 3: How to hold a pencil + handwriting tips and tricks</a:t>
            </a:r>
            <a:br>
              <a:rPr lang="en-US" sz="3600" b="0" dirty="0">
                <a:sym typeface="Wingdings" pitchFamily="2" charset="2"/>
              </a:rPr>
            </a:br>
            <a:r>
              <a:rPr lang="en-US" sz="3600" b="0" dirty="0">
                <a:sym typeface="Wingdings" pitchFamily="2" charset="2"/>
              </a:rPr>
              <a:t>Tuesday 4</a:t>
            </a:r>
            <a:r>
              <a:rPr lang="en-US" sz="3600" b="0" baseline="30000" dirty="0">
                <a:sym typeface="Wingdings" pitchFamily="2" charset="2"/>
              </a:rPr>
              <a:t>th</a:t>
            </a:r>
            <a:r>
              <a:rPr lang="en-US" sz="3600" b="0" dirty="0">
                <a:sym typeface="Wingdings" pitchFamily="2" charset="2"/>
              </a:rPr>
              <a:t> of August @ 7:30p.m.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C7DB5-0AE6-3B44-8147-C558990D6C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4001" y="5458647"/>
            <a:ext cx="10572000" cy="43497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Presented by Hazel Mujdeci: Peadiatric OT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AB6622-3266-9C4C-8E3C-A68D24695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2601" y="5284021"/>
            <a:ext cx="3073400" cy="12192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48378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798CA3F5-68B5-124C-A298-0530D4A21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attention &amp; Concentration?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E0B770-B0FF-B148-ADE1-B358A6A89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/>
          <a:lstStyle/>
          <a:p>
            <a:r>
              <a:rPr lang="en-US" b="1" dirty="0"/>
              <a:t>Attention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1DD2ADE9-D57D-C844-A5BF-66E56C5EFB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729" y="2882746"/>
            <a:ext cx="5189856" cy="31099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Is the ability to focus on a task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C016DF8-3E45-A243-A16E-DD165679A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/>
          <a:lstStyle/>
          <a:p>
            <a:r>
              <a:rPr lang="en-US" b="1" dirty="0"/>
              <a:t>Concentration 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59BFF53-7F57-274D-AF9B-5903CB2506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Is the ability to maintain this attention (focus) for a certain amount of time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DB34B7-3E58-5B43-8B7F-CB739E7CDD23}"/>
              </a:ext>
            </a:extLst>
          </p:cNvPr>
          <p:cNvCxnSpPr>
            <a:cxnSpLocks/>
          </p:cNvCxnSpPr>
          <p:nvPr/>
        </p:nvCxnSpPr>
        <p:spPr>
          <a:xfrm>
            <a:off x="5953539" y="2564743"/>
            <a:ext cx="0" cy="35383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4C67E8AF-3DCF-EA4F-AEB7-C4E6560D5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542" y="4437703"/>
            <a:ext cx="2875998" cy="19138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542BD5D-C027-6843-BAA7-A75AA7A23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6707" y="4437703"/>
            <a:ext cx="2875998" cy="19138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3105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822213-CA44-A246-953B-6766038E0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12192000" cy="5791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71132C-1BBD-7A40-9851-21E10702B520}"/>
              </a:ext>
            </a:extLst>
          </p:cNvPr>
          <p:cNvSpPr txBox="1"/>
          <p:nvPr/>
        </p:nvSpPr>
        <p:spPr>
          <a:xfrm>
            <a:off x="4398259" y="254000"/>
            <a:ext cx="3395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Try to read this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BDB7CF-7E23-D240-9E0C-C2D387A5C549}"/>
              </a:ext>
            </a:extLst>
          </p:cNvPr>
          <p:cNvSpPr txBox="1"/>
          <p:nvPr/>
        </p:nvSpPr>
        <p:spPr>
          <a:xfrm>
            <a:off x="856905" y="1884908"/>
            <a:ext cx="354135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Answer the following: </a:t>
            </a:r>
          </a:p>
          <a:p>
            <a:endParaRPr lang="en-US" sz="2400" dirty="0"/>
          </a:p>
          <a:p>
            <a:r>
              <a:rPr lang="en-US" sz="2400" dirty="0"/>
              <a:t>5x 3 = </a:t>
            </a:r>
          </a:p>
          <a:p>
            <a:endParaRPr lang="en-US" sz="2400" dirty="0"/>
          </a:p>
          <a:p>
            <a:r>
              <a:rPr lang="en-US" sz="2400" dirty="0"/>
              <a:t>6x2 =</a:t>
            </a:r>
          </a:p>
          <a:p>
            <a:endParaRPr lang="en-US" sz="2400" dirty="0"/>
          </a:p>
          <a:p>
            <a:r>
              <a:rPr lang="en-US" sz="2400" dirty="0"/>
              <a:t>3x 4 = </a:t>
            </a:r>
          </a:p>
          <a:p>
            <a:endParaRPr lang="en-US" sz="2400" dirty="0"/>
          </a:p>
          <a:p>
            <a:r>
              <a:rPr lang="en-US" sz="2400" dirty="0"/>
              <a:t>8x 2 = </a:t>
            </a:r>
          </a:p>
          <a:p>
            <a:endParaRPr lang="en-US" sz="2400" dirty="0"/>
          </a:p>
          <a:p>
            <a:r>
              <a:rPr lang="en-US" sz="2400" dirty="0"/>
              <a:t>Show your working out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53F3A1-089D-C74B-BE2F-4ABA63C9980D}"/>
              </a:ext>
            </a:extLst>
          </p:cNvPr>
          <p:cNvSpPr txBox="1"/>
          <p:nvPr/>
        </p:nvSpPr>
        <p:spPr>
          <a:xfrm>
            <a:off x="7701375" y="1884908"/>
            <a:ext cx="352542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Annie bought 10 strawberries and ate 2 strawberries a day, how many days would she have strawberries for?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3420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AC15-4326-B846-816B-A2334227925B}"/>
              </a:ext>
            </a:extLst>
          </p:cNvPr>
          <p:cNvSpPr txBox="1"/>
          <p:nvPr/>
        </p:nvSpPr>
        <p:spPr>
          <a:xfrm>
            <a:off x="4537959" y="152400"/>
            <a:ext cx="3033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Try to read this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5AA347-1A06-384A-AE56-EFFB6E31DC82}"/>
              </a:ext>
            </a:extLst>
          </p:cNvPr>
          <p:cNvSpPr txBox="1"/>
          <p:nvPr/>
        </p:nvSpPr>
        <p:spPr>
          <a:xfrm>
            <a:off x="882305" y="1643608"/>
            <a:ext cx="343555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Answer the following: </a:t>
            </a:r>
          </a:p>
          <a:p>
            <a:endParaRPr lang="en-US" sz="2400" dirty="0"/>
          </a:p>
          <a:p>
            <a:r>
              <a:rPr lang="en-US" sz="2400" dirty="0"/>
              <a:t>5x3 = </a:t>
            </a:r>
          </a:p>
          <a:p>
            <a:endParaRPr lang="en-US" sz="2400" dirty="0"/>
          </a:p>
          <a:p>
            <a:r>
              <a:rPr lang="en-US" sz="2400" dirty="0"/>
              <a:t>6x2 =</a:t>
            </a:r>
          </a:p>
          <a:p>
            <a:endParaRPr lang="en-US" sz="2400" dirty="0"/>
          </a:p>
          <a:p>
            <a:r>
              <a:rPr lang="en-US" sz="2400" dirty="0"/>
              <a:t>3x4 = </a:t>
            </a:r>
          </a:p>
          <a:p>
            <a:endParaRPr lang="en-US" sz="2400" dirty="0"/>
          </a:p>
          <a:p>
            <a:r>
              <a:rPr lang="en-US" sz="2400" dirty="0"/>
              <a:t>8x2 = 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114D56-B8A1-D742-948E-AFF693DA7721}"/>
              </a:ext>
            </a:extLst>
          </p:cNvPr>
          <p:cNvSpPr txBox="1"/>
          <p:nvPr/>
        </p:nvSpPr>
        <p:spPr>
          <a:xfrm>
            <a:off x="7277100" y="1884908"/>
            <a:ext cx="394970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Annie bought 10 strawberries and ate 2 strawberries a day, how many days would she have strawberries for?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6532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1EA0D-C1CA-DB4C-8C39-B4B13DD50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my child have attention &amp; concentration difficulties?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D4B90-FD98-434D-8CC9-C9A3F0A0E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102" y="2645665"/>
            <a:ext cx="10554574" cy="393961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600" dirty="0"/>
              <a:t>If a child has difficulties with attention and concentration they might; </a:t>
            </a:r>
          </a:p>
          <a:p>
            <a:pPr fontAlgn="base">
              <a:lnSpc>
                <a:spcPct val="150000"/>
              </a:lnSpc>
            </a:pPr>
            <a:r>
              <a:rPr lang="en-AU" sz="1600" dirty="0"/>
              <a:t>Not attend to a task when required/requested to do so.</a:t>
            </a:r>
          </a:p>
          <a:p>
            <a:pPr fontAlgn="base">
              <a:lnSpc>
                <a:spcPct val="150000"/>
              </a:lnSpc>
            </a:pPr>
            <a:r>
              <a:rPr lang="en-AU" sz="1600" dirty="0"/>
              <a:t>Miss details in instructions.</a:t>
            </a:r>
          </a:p>
          <a:p>
            <a:pPr fontAlgn="base">
              <a:lnSpc>
                <a:spcPct val="150000"/>
              </a:lnSpc>
            </a:pPr>
            <a:r>
              <a:rPr lang="en-AU" sz="1600" dirty="0"/>
              <a:t>Repeatedly makes the same mistakes (due to not learning from past attention).</a:t>
            </a:r>
          </a:p>
          <a:p>
            <a:pPr fontAlgn="base">
              <a:lnSpc>
                <a:spcPct val="150000"/>
              </a:lnSpc>
            </a:pPr>
            <a:r>
              <a:rPr lang="en-AU" sz="1600" dirty="0"/>
              <a:t>Be unable to listen to all of the information presented.</a:t>
            </a:r>
          </a:p>
          <a:p>
            <a:pPr fontAlgn="base">
              <a:lnSpc>
                <a:spcPct val="150000"/>
              </a:lnSpc>
            </a:pPr>
            <a:r>
              <a:rPr lang="en-AU" sz="1600" dirty="0"/>
              <a:t>Find it physically difficult to either calm down (as they are too physically active) or to ‘wake up’ as they appear sleepy and lethargic.</a:t>
            </a:r>
          </a:p>
          <a:p>
            <a:pPr fontAlgn="base">
              <a:lnSpc>
                <a:spcPct val="150000"/>
              </a:lnSpc>
            </a:pPr>
            <a:r>
              <a:rPr lang="en-AU" sz="1600" dirty="0"/>
              <a:t>Begins a task but then gets distracted by something else and then ‘forgets’ to complete what was asked of them.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9E7AC1-40D6-8B4D-97B3-D987D360E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629" y="932413"/>
            <a:ext cx="2816363" cy="187416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9298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CD158-291C-2D45-985F-BD7A6319E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problems can occur?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43AAF-0FB5-C749-80DE-2AB6A9A43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768" y="3221489"/>
            <a:ext cx="10554574" cy="3636511"/>
          </a:xfrm>
        </p:spPr>
        <p:txBody>
          <a:bodyPr/>
          <a:lstStyle/>
          <a:p>
            <a:pPr marL="0" indent="0" fontAlgn="base">
              <a:buNone/>
            </a:pPr>
            <a:r>
              <a:rPr lang="en-AU" sz="2000" dirty="0"/>
              <a:t>When a  child has attention difficulties, they might also have difficulties with:</a:t>
            </a:r>
          </a:p>
          <a:p>
            <a:pPr fontAlgn="base"/>
            <a:r>
              <a:rPr lang="en-AU" sz="2000" dirty="0"/>
              <a:t>Learning new skills</a:t>
            </a:r>
          </a:p>
          <a:p>
            <a:pPr fontAlgn="base"/>
            <a:r>
              <a:rPr lang="en-AU" sz="2000" dirty="0"/>
              <a:t>Successful social interaction</a:t>
            </a:r>
          </a:p>
          <a:p>
            <a:pPr fontAlgn="base"/>
            <a:r>
              <a:rPr lang="en-AU" sz="2000" dirty="0"/>
              <a:t>Inability to follow instructions</a:t>
            </a:r>
          </a:p>
          <a:p>
            <a:pPr fontAlgn="base"/>
            <a:r>
              <a:rPr lang="en-AU" sz="2000" dirty="0"/>
              <a:t>Receptive (understanding) language</a:t>
            </a:r>
          </a:p>
          <a:p>
            <a:pPr fontAlgn="base"/>
            <a:r>
              <a:rPr lang="en-AU" sz="2000" dirty="0"/>
              <a:t>Auditory processing (accurately understanding verbal information)</a:t>
            </a:r>
          </a:p>
          <a:p>
            <a:pPr fontAlgn="base"/>
            <a:r>
              <a:rPr lang="en-AU" sz="2000" dirty="0"/>
              <a:t>Hearing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1083AB-2427-E14D-8AB5-CEFBFDE74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7328" y="932413"/>
            <a:ext cx="2832608" cy="1876603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6207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E646D-C417-A146-B361-E780D0AD8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150" y="311976"/>
            <a:ext cx="3547533" cy="1618396"/>
          </a:xfrm>
        </p:spPr>
        <p:txBody>
          <a:bodyPr/>
          <a:lstStyle/>
          <a:p>
            <a:r>
              <a:rPr lang="en-US" sz="2400" dirty="0"/>
              <a:t>What can be done to improve attention &amp; concentration?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79D93-D64D-6645-B2C1-6F29B18B2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041" y="-639000"/>
            <a:ext cx="6252633" cy="5414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Repeat instructions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Eye contact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Simple language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Weighted items on lap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Bouncy band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94136A-7851-FD4C-82C0-E80877978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069" y="2648628"/>
            <a:ext cx="3303693" cy="330369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388BBC-C0A1-FD4B-8232-971E92E04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633" y="3706198"/>
            <a:ext cx="2786041" cy="278604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36596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7D1A4-6F55-7647-88D4-950AAA6B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Clutter &amp; distraction free environment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18D1DE-93CF-714A-B33A-7C56E708696A}"/>
              </a:ext>
            </a:extLst>
          </p:cNvPr>
          <p:cNvSpPr txBox="1"/>
          <p:nvPr/>
        </p:nvSpPr>
        <p:spPr>
          <a:xfrm>
            <a:off x="365500" y="2235200"/>
            <a:ext cx="106045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Ensure the space that your child is working in is as clean and tidy as possible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Limit excessive art work, posters, colours and clutter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Provide good lighting – child facing a window with natural sunlight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Some children work better with background noise (Television, music, people talking) whereas some children prefer no background noise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Keep everything at hand so everything is easily accessible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Cover half of page / show 1 question at a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9756D2-5F62-BD4D-A07F-2E4339045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0457" y="4417754"/>
            <a:ext cx="2986407" cy="21128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3894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F2E475-A539-014D-87F8-3E80750FC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151" y="344488"/>
            <a:ext cx="3547533" cy="1618396"/>
          </a:xfrm>
        </p:spPr>
        <p:txBody>
          <a:bodyPr/>
          <a:lstStyle/>
          <a:p>
            <a:r>
              <a:rPr lang="en-US" sz="2800" dirty="0"/>
              <a:t>How to sit correctly on a chair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90CE0D-FA72-5B46-95CD-B53D075DB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150" y="597037"/>
            <a:ext cx="5289550" cy="538559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23FE053F-4268-A746-831F-C9DC164DD0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0683" y="2425700"/>
                <a:ext cx="4269317" cy="3752851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Feet are flat on the floor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Bottom is touching the back of the chair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Forearms are parallel to the desk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Knees are bent at a 90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AU" dirty="0">
                    <a:ea typeface="Cambria Math" panose="02040503050406030204" pitchFamily="18" charset="0"/>
                  </a:rPr>
                  <a:t> angle </a:t>
                </a:r>
              </a:p>
              <a:p>
                <a:pPr>
                  <a:lnSpc>
                    <a:spcPct val="150000"/>
                  </a:lnSpc>
                </a:pPr>
                <a:endParaRPr lang="en-US" dirty="0"/>
              </a:p>
              <a:p>
                <a:pPr>
                  <a:lnSpc>
                    <a:spcPct val="15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23FE053F-4268-A746-831F-C9DC164DD0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0683" y="2425700"/>
                <a:ext cx="4269317" cy="3752851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30117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ACECE1E4-636E-48DB-87ED-4A76DC93378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{DFB65BE9-16D1-E74A-9A0A-FE2368649355}tf10001121</Template>
  <TotalTime>142</TotalTime>
  <Words>732</Words>
  <Application>Microsoft Macintosh PowerPoint</Application>
  <PresentationFormat>Widescreen</PresentationFormat>
  <Paragraphs>114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Cambria Math</vt:lpstr>
      <vt:lpstr>Century Gothic</vt:lpstr>
      <vt:lpstr>Wingdings</vt:lpstr>
      <vt:lpstr>Wingdings 2</vt:lpstr>
      <vt:lpstr>Quotable</vt:lpstr>
      <vt:lpstr>Eastwood Public School Online Parent Information Sessions  Occupational Therapy Session 1: Introduction to OT </vt:lpstr>
      <vt:lpstr>What is attention &amp; Concentration?</vt:lpstr>
      <vt:lpstr>PowerPoint Presentation</vt:lpstr>
      <vt:lpstr>PowerPoint Presentation</vt:lpstr>
      <vt:lpstr>Does my child have attention &amp; concentration difficulties?</vt:lpstr>
      <vt:lpstr>What problems can occur?</vt:lpstr>
      <vt:lpstr>What can be done to improve attention &amp; concentration?</vt:lpstr>
      <vt:lpstr>Clutter &amp; distraction free environment</vt:lpstr>
      <vt:lpstr>How to sit correctly on a chair </vt:lpstr>
      <vt:lpstr>Routines and Schedules</vt:lpstr>
      <vt:lpstr>Reward Chart</vt:lpstr>
      <vt:lpstr>Set time goals </vt:lpstr>
      <vt:lpstr>FOOD! </vt:lpstr>
      <vt:lpstr>Movement Breaks</vt:lpstr>
      <vt:lpstr>Thank you!  Session 3: How to hold a pencil + handwriting tips and tricks Tuesday 4th of August @ 7:30p.m.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Eastwood Public School Online Parent Information Sessions  Occupational Therapy Session 1: Introduction to OT </dc:title>
  <dc:creator>Microsoft Office User</dc:creator>
  <cp:lastModifiedBy>Microsoft Office User</cp:lastModifiedBy>
  <cp:revision>11</cp:revision>
  <dcterms:created xsi:type="dcterms:W3CDTF">2020-07-26T02:24:32Z</dcterms:created>
  <dcterms:modified xsi:type="dcterms:W3CDTF">2020-07-28T09:09:21Z</dcterms:modified>
</cp:coreProperties>
</file>